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Alata"/>
      <p:regular r:id="rId47"/>
    </p:embeddedFont>
    <p:embeddedFont>
      <p:font typeface="Abel"/>
      <p:regular r:id="rId48"/>
    </p:embeddedFont>
    <p:embeddedFont>
      <p:font typeface="Montserrat Light"/>
      <p:regular r:id="rId49"/>
      <p:bold r:id="rId50"/>
      <p:italic r:id="rId51"/>
      <p:boldItalic r:id="rId52"/>
    </p:embeddedFont>
    <p:embeddedFont>
      <p:font typeface="Montserrat Extra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jm9CvVyAU/rbJdFmNZwx/B012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8E48B0-A9AD-4DD2-8228-ABD767741390}">
  <a:tblStyle styleId="{248E48B0-A9AD-4DD2-8228-ABD76774139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Abel-regular.fntdata"/><Relationship Id="rId47" Type="http://schemas.openxmlformats.org/officeDocument/2006/relationships/font" Target="fonts/Alata-regular.fntdata"/><Relationship Id="rId49" Type="http://schemas.openxmlformats.org/officeDocument/2006/relationships/font" Target="fonts/Montserrat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-regular.fntdata"/><Relationship Id="rId38" Type="http://schemas.openxmlformats.org/officeDocument/2006/relationships/slide" Target="slides/slide31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3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Light-italic.fntdata"/><Relationship Id="rId50" Type="http://schemas.openxmlformats.org/officeDocument/2006/relationships/font" Target="fonts/MontserratLight-bold.fntdata"/><Relationship Id="rId53" Type="http://schemas.openxmlformats.org/officeDocument/2006/relationships/font" Target="fonts/MontserratExtraLight-regular.fntdata"/><Relationship Id="rId52" Type="http://schemas.openxmlformats.org/officeDocument/2006/relationships/font" Target="fonts/Montserrat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ExtraLight-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Extra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MontserratExtra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14d26413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e14d2641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14d264139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14d2641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14d264139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e14d26413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14d264139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e14d26413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6244fd72b682de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36244fd72b682de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5656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</p:txBody>
      </p:sp>
      <p:sp>
        <p:nvSpPr>
          <p:cNvPr id="253" name="Google Shape;25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3644fe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e33644fe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6244fd72b682de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6244fd72b682de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/>
          <p:nvPr>
            <p:ph type="ctrTitle"/>
          </p:nvPr>
        </p:nvSpPr>
        <p:spPr>
          <a:xfrm>
            <a:off x="561900" y="1360475"/>
            <a:ext cx="817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Light"/>
              <a:buNone/>
              <a:defRPr sz="45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" type="subTitle"/>
          </p:nvPr>
        </p:nvSpPr>
        <p:spPr>
          <a:xfrm>
            <a:off x="2237700" y="2477975"/>
            <a:ext cx="4821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6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2"/>
          <p:cNvSpPr txBox="1"/>
          <p:nvPr>
            <p:ph idx="1" type="subTitle"/>
          </p:nvPr>
        </p:nvSpPr>
        <p:spPr>
          <a:xfrm>
            <a:off x="6293350" y="3677050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2" type="subTitle"/>
          </p:nvPr>
        </p:nvSpPr>
        <p:spPr>
          <a:xfrm>
            <a:off x="6293350" y="1000525"/>
            <a:ext cx="238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type="title"/>
          </p:nvPr>
        </p:nvSpPr>
        <p:spPr>
          <a:xfrm>
            <a:off x="6293355" y="3476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3" type="title"/>
          </p:nvPr>
        </p:nvSpPr>
        <p:spPr>
          <a:xfrm>
            <a:off x="6293355" y="8098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52"/>
          <p:cNvSpPr txBox="1"/>
          <p:nvPr>
            <p:ph idx="4"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3"/>
          <p:cNvSpPr/>
          <p:nvPr/>
        </p:nvSpPr>
        <p:spPr>
          <a:xfrm rot="5400000">
            <a:off x="3286050" y="-3286200"/>
            <a:ext cx="2552700" cy="912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3"/>
          <p:cNvSpPr txBox="1"/>
          <p:nvPr>
            <p:ph type="title"/>
          </p:nvPr>
        </p:nvSpPr>
        <p:spPr>
          <a:xfrm>
            <a:off x="1035475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53"/>
          <p:cNvSpPr txBox="1"/>
          <p:nvPr>
            <p:ph idx="1" type="subTitle"/>
          </p:nvPr>
        </p:nvSpPr>
        <p:spPr>
          <a:xfrm>
            <a:off x="719725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3"/>
          <p:cNvSpPr txBox="1"/>
          <p:nvPr>
            <p:ph idx="2" type="title"/>
          </p:nvPr>
        </p:nvSpPr>
        <p:spPr>
          <a:xfrm>
            <a:off x="6479701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53"/>
          <p:cNvSpPr txBox="1"/>
          <p:nvPr>
            <p:ph idx="3" type="subTitle"/>
          </p:nvPr>
        </p:nvSpPr>
        <p:spPr>
          <a:xfrm>
            <a:off x="6163951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4" type="title"/>
          </p:nvPr>
        </p:nvSpPr>
        <p:spPr>
          <a:xfrm>
            <a:off x="3742650" y="3162534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53"/>
          <p:cNvSpPr txBox="1"/>
          <p:nvPr>
            <p:ph idx="5" type="subTitle"/>
          </p:nvPr>
        </p:nvSpPr>
        <p:spPr>
          <a:xfrm>
            <a:off x="3426900" y="33736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53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4"/>
          <p:cNvSpPr txBox="1"/>
          <p:nvPr>
            <p:ph type="ctrTitle"/>
          </p:nvPr>
        </p:nvSpPr>
        <p:spPr>
          <a:xfrm>
            <a:off x="15607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4"/>
          <p:cNvSpPr txBox="1"/>
          <p:nvPr>
            <p:ph idx="1" type="subTitle"/>
          </p:nvPr>
        </p:nvSpPr>
        <p:spPr>
          <a:xfrm>
            <a:off x="975909" y="2452393"/>
            <a:ext cx="259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54"/>
          <p:cNvSpPr txBox="1"/>
          <p:nvPr>
            <p:ph idx="2" type="subTitle"/>
          </p:nvPr>
        </p:nvSpPr>
        <p:spPr>
          <a:xfrm>
            <a:off x="5583287" y="2452393"/>
            <a:ext cx="2579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54"/>
          <p:cNvSpPr txBox="1"/>
          <p:nvPr>
            <p:ph idx="3" type="ctrTitle"/>
          </p:nvPr>
        </p:nvSpPr>
        <p:spPr>
          <a:xfrm>
            <a:off x="4757925" y="1588225"/>
            <a:ext cx="423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5"/>
          <p:cNvSpPr txBox="1"/>
          <p:nvPr>
            <p:ph type="title"/>
          </p:nvPr>
        </p:nvSpPr>
        <p:spPr>
          <a:xfrm>
            <a:off x="5145325" y="6760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55"/>
          <p:cNvSpPr txBox="1"/>
          <p:nvPr>
            <p:ph idx="1" type="subTitle"/>
          </p:nvPr>
        </p:nvSpPr>
        <p:spPr>
          <a:xfrm>
            <a:off x="5145325" y="131457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55"/>
          <p:cNvSpPr txBox="1"/>
          <p:nvPr>
            <p:ph idx="2" type="title"/>
          </p:nvPr>
        </p:nvSpPr>
        <p:spPr>
          <a:xfrm>
            <a:off x="5145325" y="163531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3" type="subTitle"/>
          </p:nvPr>
        </p:nvSpPr>
        <p:spPr>
          <a:xfrm>
            <a:off x="5145325" y="2266484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55"/>
          <p:cNvSpPr txBox="1"/>
          <p:nvPr>
            <p:ph idx="4" type="title"/>
          </p:nvPr>
        </p:nvSpPr>
        <p:spPr>
          <a:xfrm>
            <a:off x="5145325" y="26038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55"/>
          <p:cNvSpPr txBox="1"/>
          <p:nvPr>
            <p:ph idx="5" type="subTitle"/>
          </p:nvPr>
        </p:nvSpPr>
        <p:spPr>
          <a:xfrm>
            <a:off x="5145325" y="3237611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55"/>
          <p:cNvSpPr txBox="1"/>
          <p:nvPr>
            <p:ph idx="6" type="title"/>
          </p:nvPr>
        </p:nvSpPr>
        <p:spPr>
          <a:xfrm>
            <a:off x="5145325" y="3563260"/>
            <a:ext cx="1579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55"/>
          <p:cNvSpPr txBox="1"/>
          <p:nvPr>
            <p:ph idx="7" type="subTitle"/>
          </p:nvPr>
        </p:nvSpPr>
        <p:spPr>
          <a:xfrm>
            <a:off x="5145325" y="4198597"/>
            <a:ext cx="3011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55"/>
          <p:cNvSpPr txBox="1"/>
          <p:nvPr>
            <p:ph idx="8" type="title"/>
          </p:nvPr>
        </p:nvSpPr>
        <p:spPr>
          <a:xfrm>
            <a:off x="713225" y="2307450"/>
            <a:ext cx="28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2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6"/>
          <p:cNvSpPr/>
          <p:nvPr/>
        </p:nvSpPr>
        <p:spPr>
          <a:xfrm>
            <a:off x="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6"/>
          <p:cNvSpPr txBox="1"/>
          <p:nvPr>
            <p:ph type="title"/>
          </p:nvPr>
        </p:nvSpPr>
        <p:spPr>
          <a:xfrm>
            <a:off x="431775" y="30229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56"/>
          <p:cNvSpPr txBox="1"/>
          <p:nvPr>
            <p:ph idx="2" type="title"/>
          </p:nvPr>
        </p:nvSpPr>
        <p:spPr>
          <a:xfrm>
            <a:off x="431775" y="1968000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56"/>
          <p:cNvSpPr txBox="1"/>
          <p:nvPr>
            <p:ph idx="1" type="subTitle"/>
          </p:nvPr>
        </p:nvSpPr>
        <p:spPr>
          <a:xfrm>
            <a:off x="431775" y="35199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 txBox="1"/>
          <p:nvPr>
            <p:ph type="title"/>
          </p:nvPr>
        </p:nvSpPr>
        <p:spPr>
          <a:xfrm>
            <a:off x="1974300" y="1440200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57"/>
          <p:cNvSpPr txBox="1"/>
          <p:nvPr>
            <p:ph idx="1" type="subTitle"/>
          </p:nvPr>
        </p:nvSpPr>
        <p:spPr>
          <a:xfrm>
            <a:off x="2607250" y="3082575"/>
            <a:ext cx="3699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57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/>
          <p:nvPr>
            <p:ph type="title"/>
          </p:nvPr>
        </p:nvSpPr>
        <p:spPr>
          <a:xfrm>
            <a:off x="1434557" y="1868675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58"/>
          <p:cNvSpPr txBox="1"/>
          <p:nvPr>
            <p:ph idx="1" type="subTitle"/>
          </p:nvPr>
        </p:nvSpPr>
        <p:spPr>
          <a:xfrm>
            <a:off x="1302557" y="2283158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58"/>
          <p:cNvSpPr txBox="1"/>
          <p:nvPr>
            <p:ph idx="2" type="title"/>
          </p:nvPr>
        </p:nvSpPr>
        <p:spPr>
          <a:xfrm>
            <a:off x="1434557" y="3471353"/>
            <a:ext cx="1602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58"/>
          <p:cNvSpPr txBox="1"/>
          <p:nvPr>
            <p:ph idx="3" type="subTitle"/>
          </p:nvPr>
        </p:nvSpPr>
        <p:spPr>
          <a:xfrm>
            <a:off x="1302557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58"/>
          <p:cNvSpPr txBox="1"/>
          <p:nvPr>
            <p:ph idx="4" type="title"/>
          </p:nvPr>
        </p:nvSpPr>
        <p:spPr>
          <a:xfrm>
            <a:off x="3805875" y="1868675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58"/>
          <p:cNvSpPr txBox="1"/>
          <p:nvPr>
            <p:ph idx="5" type="subTitle"/>
          </p:nvPr>
        </p:nvSpPr>
        <p:spPr>
          <a:xfrm>
            <a:off x="3667275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58"/>
          <p:cNvSpPr txBox="1"/>
          <p:nvPr>
            <p:ph idx="6" type="title"/>
          </p:nvPr>
        </p:nvSpPr>
        <p:spPr>
          <a:xfrm>
            <a:off x="3805875" y="3471353"/>
            <a:ext cx="1589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58"/>
          <p:cNvSpPr txBox="1"/>
          <p:nvPr>
            <p:ph idx="7" type="subTitle"/>
          </p:nvPr>
        </p:nvSpPr>
        <p:spPr>
          <a:xfrm>
            <a:off x="3667275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58"/>
          <p:cNvSpPr txBox="1"/>
          <p:nvPr>
            <p:ph idx="8" type="title"/>
          </p:nvPr>
        </p:nvSpPr>
        <p:spPr>
          <a:xfrm>
            <a:off x="6141241" y="1868675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58"/>
          <p:cNvSpPr txBox="1"/>
          <p:nvPr>
            <p:ph idx="9" type="subTitle"/>
          </p:nvPr>
        </p:nvSpPr>
        <p:spPr>
          <a:xfrm>
            <a:off x="5999941" y="2283151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58"/>
          <p:cNvSpPr txBox="1"/>
          <p:nvPr>
            <p:ph idx="13" type="title"/>
          </p:nvPr>
        </p:nvSpPr>
        <p:spPr>
          <a:xfrm>
            <a:off x="6141241" y="3471353"/>
            <a:ext cx="158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58"/>
          <p:cNvSpPr txBox="1"/>
          <p:nvPr>
            <p:ph idx="14" type="subTitle"/>
          </p:nvPr>
        </p:nvSpPr>
        <p:spPr>
          <a:xfrm>
            <a:off x="5999941" y="3871617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58"/>
          <p:cNvSpPr txBox="1"/>
          <p:nvPr>
            <p:ph idx="15" type="title"/>
          </p:nvPr>
        </p:nvSpPr>
        <p:spPr>
          <a:xfrm>
            <a:off x="713225" y="530725"/>
            <a:ext cx="742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 txBox="1"/>
          <p:nvPr>
            <p:ph hasCustomPrompt="1" type="title"/>
          </p:nvPr>
        </p:nvSpPr>
        <p:spPr>
          <a:xfrm>
            <a:off x="713250" y="9436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59"/>
          <p:cNvSpPr txBox="1"/>
          <p:nvPr>
            <p:ph idx="1" type="body"/>
          </p:nvPr>
        </p:nvSpPr>
        <p:spPr>
          <a:xfrm>
            <a:off x="713250" y="2989700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5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0"/>
          <p:cNvSpPr txBox="1"/>
          <p:nvPr>
            <p:ph type="title"/>
          </p:nvPr>
        </p:nvSpPr>
        <p:spPr>
          <a:xfrm>
            <a:off x="1600200" y="701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60"/>
          <p:cNvSpPr txBox="1"/>
          <p:nvPr>
            <p:ph idx="1" type="body"/>
          </p:nvPr>
        </p:nvSpPr>
        <p:spPr>
          <a:xfrm>
            <a:off x="1600200" y="1275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60"/>
          <p:cNvSpPr txBox="1"/>
          <p:nvPr>
            <p:ph idx="2" type="title"/>
          </p:nvPr>
        </p:nvSpPr>
        <p:spPr>
          <a:xfrm>
            <a:off x="2755344" y="207512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60"/>
          <p:cNvSpPr txBox="1"/>
          <p:nvPr>
            <p:ph idx="3" type="body"/>
          </p:nvPr>
        </p:nvSpPr>
        <p:spPr>
          <a:xfrm>
            <a:off x="2755356" y="2651051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60"/>
          <p:cNvSpPr txBox="1"/>
          <p:nvPr>
            <p:ph idx="4" type="title"/>
          </p:nvPr>
        </p:nvSpPr>
        <p:spPr>
          <a:xfrm>
            <a:off x="3910549" y="3452475"/>
            <a:ext cx="363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60"/>
          <p:cNvSpPr txBox="1"/>
          <p:nvPr>
            <p:ph idx="5" type="body"/>
          </p:nvPr>
        </p:nvSpPr>
        <p:spPr>
          <a:xfrm>
            <a:off x="3910561" y="4027675"/>
            <a:ext cx="36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1"/>
          <p:cNvSpPr/>
          <p:nvPr/>
        </p:nvSpPr>
        <p:spPr>
          <a:xfrm>
            <a:off x="32770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1"/>
          <p:cNvSpPr/>
          <p:nvPr/>
        </p:nvSpPr>
        <p:spPr>
          <a:xfrm>
            <a:off x="595265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1"/>
          <p:cNvSpPr/>
          <p:nvPr/>
        </p:nvSpPr>
        <p:spPr>
          <a:xfrm>
            <a:off x="579600" y="1409150"/>
            <a:ext cx="2589900" cy="32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1"/>
          <p:cNvSpPr txBox="1"/>
          <p:nvPr>
            <p:ph type="title"/>
          </p:nvPr>
        </p:nvSpPr>
        <p:spPr>
          <a:xfrm>
            <a:off x="6557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61"/>
          <p:cNvSpPr txBox="1"/>
          <p:nvPr>
            <p:ph idx="1" type="subTitle"/>
          </p:nvPr>
        </p:nvSpPr>
        <p:spPr>
          <a:xfrm>
            <a:off x="8675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61"/>
          <p:cNvSpPr txBox="1"/>
          <p:nvPr>
            <p:ph idx="2" type="title"/>
          </p:nvPr>
        </p:nvSpPr>
        <p:spPr>
          <a:xfrm>
            <a:off x="5893309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p61"/>
          <p:cNvSpPr txBox="1"/>
          <p:nvPr>
            <p:ph idx="3" type="subTitle"/>
          </p:nvPr>
        </p:nvSpPr>
        <p:spPr>
          <a:xfrm>
            <a:off x="6105107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61"/>
          <p:cNvSpPr txBox="1"/>
          <p:nvPr>
            <p:ph idx="4" type="title"/>
          </p:nvPr>
        </p:nvSpPr>
        <p:spPr>
          <a:xfrm>
            <a:off x="3277050" y="3553050"/>
            <a:ext cx="2589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61"/>
          <p:cNvSpPr txBox="1"/>
          <p:nvPr>
            <p:ph idx="5" type="subTitle"/>
          </p:nvPr>
        </p:nvSpPr>
        <p:spPr>
          <a:xfrm>
            <a:off x="3488850" y="3840375"/>
            <a:ext cx="216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61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4"/>
          <p:cNvSpPr txBox="1"/>
          <p:nvPr>
            <p:ph idx="1" type="body"/>
          </p:nvPr>
        </p:nvSpPr>
        <p:spPr>
          <a:xfrm>
            <a:off x="713225" y="1119875"/>
            <a:ext cx="6215100" cy="3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2"/>
          <p:cNvSpPr/>
          <p:nvPr/>
        </p:nvSpPr>
        <p:spPr>
          <a:xfrm>
            <a:off x="-19050" y="2895600"/>
            <a:ext cx="9182100" cy="23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2"/>
          <p:cNvSpPr txBox="1"/>
          <p:nvPr>
            <p:ph type="title"/>
          </p:nvPr>
        </p:nvSpPr>
        <p:spPr>
          <a:xfrm>
            <a:off x="719725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62"/>
          <p:cNvSpPr txBox="1"/>
          <p:nvPr>
            <p:ph idx="1" type="subTitle"/>
          </p:nvPr>
        </p:nvSpPr>
        <p:spPr>
          <a:xfrm>
            <a:off x="719725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62"/>
          <p:cNvSpPr txBox="1"/>
          <p:nvPr>
            <p:ph idx="2" type="title"/>
          </p:nvPr>
        </p:nvSpPr>
        <p:spPr>
          <a:xfrm>
            <a:off x="6240149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62"/>
          <p:cNvSpPr txBox="1"/>
          <p:nvPr>
            <p:ph idx="3" type="subTitle"/>
          </p:nvPr>
        </p:nvSpPr>
        <p:spPr>
          <a:xfrm>
            <a:off x="6240151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62"/>
          <p:cNvSpPr txBox="1"/>
          <p:nvPr>
            <p:ph idx="4" type="title"/>
          </p:nvPr>
        </p:nvSpPr>
        <p:spPr>
          <a:xfrm>
            <a:off x="3480750" y="3314925"/>
            <a:ext cx="1871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62"/>
          <p:cNvSpPr txBox="1"/>
          <p:nvPr>
            <p:ph idx="5" type="subTitle"/>
          </p:nvPr>
        </p:nvSpPr>
        <p:spPr>
          <a:xfrm>
            <a:off x="3480750" y="3640350"/>
            <a:ext cx="2290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62"/>
          <p:cNvSpPr txBox="1"/>
          <p:nvPr>
            <p:ph idx="6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3"/>
          <p:cNvSpPr txBox="1"/>
          <p:nvPr>
            <p:ph type="title"/>
          </p:nvPr>
        </p:nvSpPr>
        <p:spPr>
          <a:xfrm>
            <a:off x="195457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63"/>
          <p:cNvSpPr txBox="1"/>
          <p:nvPr>
            <p:ph idx="1" type="subTitle"/>
          </p:nvPr>
        </p:nvSpPr>
        <p:spPr>
          <a:xfrm>
            <a:off x="134377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63"/>
          <p:cNvSpPr txBox="1"/>
          <p:nvPr>
            <p:ph idx="2" type="title"/>
          </p:nvPr>
        </p:nvSpPr>
        <p:spPr>
          <a:xfrm>
            <a:off x="1954575" y="332557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p63"/>
          <p:cNvSpPr txBox="1"/>
          <p:nvPr>
            <p:ph idx="3" type="subTitle"/>
          </p:nvPr>
        </p:nvSpPr>
        <p:spPr>
          <a:xfrm>
            <a:off x="1343775" y="3654876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63"/>
          <p:cNvSpPr txBox="1"/>
          <p:nvPr>
            <p:ph idx="4" type="title"/>
          </p:nvPr>
        </p:nvSpPr>
        <p:spPr>
          <a:xfrm>
            <a:off x="5754525" y="16805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63"/>
          <p:cNvSpPr txBox="1"/>
          <p:nvPr>
            <p:ph idx="5" type="subTitle"/>
          </p:nvPr>
        </p:nvSpPr>
        <p:spPr>
          <a:xfrm>
            <a:off x="5143725" y="2008955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63"/>
          <p:cNvSpPr txBox="1"/>
          <p:nvPr>
            <p:ph idx="6" type="title"/>
          </p:nvPr>
        </p:nvSpPr>
        <p:spPr>
          <a:xfrm>
            <a:off x="5754525" y="33257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63"/>
          <p:cNvSpPr txBox="1"/>
          <p:nvPr>
            <p:ph idx="7" type="subTitle"/>
          </p:nvPr>
        </p:nvSpPr>
        <p:spPr>
          <a:xfrm>
            <a:off x="5143725" y="365443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63"/>
          <p:cNvSpPr txBox="1"/>
          <p:nvPr>
            <p:ph idx="8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4"/>
          <p:cNvSpPr/>
          <p:nvPr/>
        </p:nvSpPr>
        <p:spPr>
          <a:xfrm>
            <a:off x="-23475" y="2372860"/>
            <a:ext cx="9167400" cy="278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4"/>
          <p:cNvSpPr txBox="1"/>
          <p:nvPr>
            <p:ph idx="1" type="subTitle"/>
          </p:nvPr>
        </p:nvSpPr>
        <p:spPr>
          <a:xfrm>
            <a:off x="1367327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64"/>
          <p:cNvSpPr txBox="1"/>
          <p:nvPr>
            <p:ph idx="2" type="subTitle"/>
          </p:nvPr>
        </p:nvSpPr>
        <p:spPr>
          <a:xfrm>
            <a:off x="4675873" y="3851753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64"/>
          <p:cNvSpPr txBox="1"/>
          <p:nvPr>
            <p:ph type="title"/>
          </p:nvPr>
        </p:nvSpPr>
        <p:spPr>
          <a:xfrm>
            <a:off x="1850627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4" name="Google Shape;154;p64"/>
          <p:cNvSpPr txBox="1"/>
          <p:nvPr>
            <p:ph idx="3" type="title"/>
          </p:nvPr>
        </p:nvSpPr>
        <p:spPr>
          <a:xfrm>
            <a:off x="5159173" y="35530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64"/>
          <p:cNvSpPr txBox="1"/>
          <p:nvPr>
            <p:ph idx="4"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6"/>
          <p:cNvSpPr txBox="1"/>
          <p:nvPr>
            <p:ph type="title"/>
          </p:nvPr>
        </p:nvSpPr>
        <p:spPr>
          <a:xfrm>
            <a:off x="3781050" y="951300"/>
            <a:ext cx="4629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6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7"/>
          <p:cNvSpPr/>
          <p:nvPr/>
        </p:nvSpPr>
        <p:spPr>
          <a:xfrm>
            <a:off x="4629150" y="0"/>
            <a:ext cx="4514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7"/>
          <p:cNvSpPr txBox="1"/>
          <p:nvPr>
            <p:ph idx="1" type="body"/>
          </p:nvPr>
        </p:nvSpPr>
        <p:spPr>
          <a:xfrm>
            <a:off x="5353050" y="1695625"/>
            <a:ext cx="2597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67"/>
          <p:cNvSpPr txBox="1"/>
          <p:nvPr>
            <p:ph type="title"/>
          </p:nvPr>
        </p:nvSpPr>
        <p:spPr>
          <a:xfrm>
            <a:off x="5147550" y="530725"/>
            <a:ext cx="3477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68"/>
          <p:cNvSpPr txBox="1"/>
          <p:nvPr>
            <p:ph idx="1" type="body"/>
          </p:nvPr>
        </p:nvSpPr>
        <p:spPr>
          <a:xfrm>
            <a:off x="713250" y="1958710"/>
            <a:ext cx="300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68"/>
          <p:cNvSpPr txBox="1"/>
          <p:nvPr/>
        </p:nvSpPr>
        <p:spPr>
          <a:xfrm>
            <a:off x="713250" y="3445310"/>
            <a:ext cx="2828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6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8"/>
          <p:cNvSpPr txBox="1"/>
          <p:nvPr>
            <p:ph idx="2" type="subTitle"/>
          </p:nvPr>
        </p:nvSpPr>
        <p:spPr>
          <a:xfrm>
            <a:off x="715925" y="1595095"/>
            <a:ext cx="3007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9"/>
          <p:cNvSpPr txBox="1"/>
          <p:nvPr>
            <p:ph idx="1" type="body"/>
          </p:nvPr>
        </p:nvSpPr>
        <p:spPr>
          <a:xfrm>
            <a:off x="713225" y="1348475"/>
            <a:ext cx="57681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69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Section Header">
  <p:cSld name="2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14d264139_0_30"/>
          <p:cNvSpPr txBox="1"/>
          <p:nvPr>
            <p:ph idx="1" type="body"/>
          </p:nvPr>
        </p:nvSpPr>
        <p:spPr>
          <a:xfrm>
            <a:off x="4257350" y="944826"/>
            <a:ext cx="48891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sz="2400" u="none" cap="none" strike="noStrike">
                <a:solidFill>
                  <a:srgbClr val="FFFFFF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i="0" sz="1600" u="none" cap="none" strike="noStrike">
                <a:solidFill>
                  <a:srgbClr val="888888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/>
          <p:nvPr>
            <p:ph type="title"/>
          </p:nvPr>
        </p:nvSpPr>
        <p:spPr>
          <a:xfrm>
            <a:off x="4936350" y="219897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45"/>
          <p:cNvSpPr txBox="1"/>
          <p:nvPr>
            <p:ph idx="2" type="title"/>
          </p:nvPr>
        </p:nvSpPr>
        <p:spPr>
          <a:xfrm>
            <a:off x="4327946" y="13597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5"/>
          <p:cNvSpPr txBox="1"/>
          <p:nvPr>
            <p:ph idx="3" type="title"/>
          </p:nvPr>
        </p:nvSpPr>
        <p:spPr>
          <a:xfrm>
            <a:off x="4327946" y="22276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5"/>
          <p:cNvSpPr txBox="1"/>
          <p:nvPr>
            <p:ph idx="4" type="title"/>
          </p:nvPr>
        </p:nvSpPr>
        <p:spPr>
          <a:xfrm>
            <a:off x="4936350" y="394402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5"/>
          <p:cNvSpPr txBox="1"/>
          <p:nvPr>
            <p:ph idx="5" type="title"/>
          </p:nvPr>
        </p:nvSpPr>
        <p:spPr>
          <a:xfrm>
            <a:off x="4936350" y="13597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5"/>
          <p:cNvSpPr txBox="1"/>
          <p:nvPr>
            <p:ph idx="6" type="title"/>
          </p:nvPr>
        </p:nvSpPr>
        <p:spPr>
          <a:xfrm>
            <a:off x="4936350" y="30761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45"/>
          <p:cNvSpPr txBox="1"/>
          <p:nvPr>
            <p:ph idx="7" type="title"/>
          </p:nvPr>
        </p:nvSpPr>
        <p:spPr>
          <a:xfrm>
            <a:off x="4327946" y="30761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5"/>
          <p:cNvSpPr txBox="1"/>
          <p:nvPr>
            <p:ph idx="8" type="title"/>
          </p:nvPr>
        </p:nvSpPr>
        <p:spPr>
          <a:xfrm>
            <a:off x="4327946" y="3944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45"/>
          <p:cNvSpPr txBox="1"/>
          <p:nvPr>
            <p:ph idx="1" type="subTitle"/>
          </p:nvPr>
        </p:nvSpPr>
        <p:spPr>
          <a:xfrm>
            <a:off x="4936350" y="17591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5"/>
          <p:cNvSpPr txBox="1"/>
          <p:nvPr>
            <p:ph idx="9" type="subTitle"/>
          </p:nvPr>
        </p:nvSpPr>
        <p:spPr>
          <a:xfrm>
            <a:off x="4936350" y="347547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3" type="subTitle"/>
          </p:nvPr>
        </p:nvSpPr>
        <p:spPr>
          <a:xfrm>
            <a:off x="4936350" y="254512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14" type="subTitle"/>
          </p:nvPr>
        </p:nvSpPr>
        <p:spPr>
          <a:xfrm>
            <a:off x="5007848" y="4290173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5"/>
          <p:cNvSpPr txBox="1"/>
          <p:nvPr>
            <p:ph idx="15" type="title"/>
          </p:nvPr>
        </p:nvSpPr>
        <p:spPr>
          <a:xfrm>
            <a:off x="4327950" y="530725"/>
            <a:ext cx="3769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5"/>
          <p:cNvSpPr/>
          <p:nvPr/>
        </p:nvSpPr>
        <p:spPr>
          <a:xfrm>
            <a:off x="0" y="0"/>
            <a:ext cx="245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0" name="Google Shape;210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5" name="Google Shape;2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6"/>
          <p:cNvSpPr/>
          <p:nvPr/>
        </p:nvSpPr>
        <p:spPr>
          <a:xfrm>
            <a:off x="4581700" y="0"/>
            <a:ext cx="456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6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" type="subTitle"/>
          </p:nvPr>
        </p:nvSpPr>
        <p:spPr>
          <a:xfrm>
            <a:off x="5190175" y="30627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None/>
              <a:defRPr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column layout">
  <p:cSld name="1_One column 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6244fd72b682de_68"/>
          <p:cNvSpPr txBox="1"/>
          <p:nvPr>
            <p:ph type="title"/>
          </p:nvPr>
        </p:nvSpPr>
        <p:spPr>
          <a:xfrm>
            <a:off x="497780" y="315428"/>
            <a:ext cx="7007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92C9"/>
              </a:buClr>
              <a:buSzPts val="2000"/>
              <a:buNone/>
              <a:defRPr i="0" sz="2000" u="none" cap="none" strike="noStrike">
                <a:solidFill>
                  <a:srgbClr val="3592C9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g336244fd72b682de_68"/>
          <p:cNvSpPr txBox="1"/>
          <p:nvPr>
            <p:ph idx="1" type="body"/>
          </p:nvPr>
        </p:nvSpPr>
        <p:spPr>
          <a:xfrm>
            <a:off x="488550" y="1153900"/>
            <a:ext cx="81669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  <a:defRPr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i="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g336244fd72b682de_68"/>
          <p:cNvSpPr txBox="1"/>
          <p:nvPr>
            <p:ph idx="2" type="body"/>
          </p:nvPr>
        </p:nvSpPr>
        <p:spPr>
          <a:xfrm>
            <a:off x="498143" y="728902"/>
            <a:ext cx="49260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3D47"/>
              </a:buClr>
              <a:buSzPts val="1500"/>
              <a:buFont typeface="Arial"/>
              <a:buNone/>
              <a:defRPr b="1" sz="1500" u="none" cap="none" strike="noStrike">
                <a:solidFill>
                  <a:srgbClr val="333D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 txBox="1"/>
          <p:nvPr>
            <p:ph type="ctrTitle"/>
          </p:nvPr>
        </p:nvSpPr>
        <p:spPr>
          <a:xfrm>
            <a:off x="624000" y="15646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1" type="subTitle"/>
          </p:nvPr>
        </p:nvSpPr>
        <p:spPr>
          <a:xfrm>
            <a:off x="624000" y="2555229"/>
            <a:ext cx="37647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8"/>
          <p:cNvSpPr/>
          <p:nvPr/>
        </p:nvSpPr>
        <p:spPr>
          <a:xfrm>
            <a:off x="4331950" y="1506675"/>
            <a:ext cx="4024800" cy="29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8"/>
          <p:cNvSpPr txBox="1"/>
          <p:nvPr>
            <p:ph idx="1" type="body"/>
          </p:nvPr>
        </p:nvSpPr>
        <p:spPr>
          <a:xfrm>
            <a:off x="4847400" y="1695625"/>
            <a:ext cx="3027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8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9"/>
          <p:cNvSpPr txBox="1"/>
          <p:nvPr>
            <p:ph idx="1" type="body"/>
          </p:nvPr>
        </p:nvSpPr>
        <p:spPr>
          <a:xfrm>
            <a:off x="484625" y="2898800"/>
            <a:ext cx="33006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49"/>
          <p:cNvSpPr txBox="1"/>
          <p:nvPr>
            <p:ph type="title"/>
          </p:nvPr>
        </p:nvSpPr>
        <p:spPr>
          <a:xfrm>
            <a:off x="484625" y="1597525"/>
            <a:ext cx="3531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0"/>
          <p:cNvSpPr txBox="1"/>
          <p:nvPr>
            <p:ph type="title"/>
          </p:nvPr>
        </p:nvSpPr>
        <p:spPr>
          <a:xfrm>
            <a:off x="3857625" y="1093175"/>
            <a:ext cx="41988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0"/>
          <p:cNvSpPr/>
          <p:nvPr/>
        </p:nvSpPr>
        <p:spPr>
          <a:xfrm>
            <a:off x="0" y="0"/>
            <a:ext cx="91791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/>
          <p:nvPr/>
        </p:nvSpPr>
        <p:spPr>
          <a:xfrm>
            <a:off x="-10175" y="-10975"/>
            <a:ext cx="3048000" cy="520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1"/>
          <p:cNvSpPr txBox="1"/>
          <p:nvPr>
            <p:ph type="title"/>
          </p:nvPr>
        </p:nvSpPr>
        <p:spPr>
          <a:xfrm>
            <a:off x="582175" y="2307450"/>
            <a:ext cx="1863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b="0" i="0" sz="2700" u="none" cap="none" strike="noStrike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b="0" i="0" sz="3000" u="none" cap="none" strike="noStrike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b="0" i="0" sz="18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liaa.dc.uba.ar/es/sobre-la-prediccion-automatica-de-embarazos-adolescente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jp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"/>
          <p:cNvSpPr txBox="1"/>
          <p:nvPr>
            <p:ph idx="1" type="subTitle"/>
          </p:nvPr>
        </p:nvSpPr>
        <p:spPr>
          <a:xfrm>
            <a:off x="2161500" y="3806550"/>
            <a:ext cx="4821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Introducción a Machine Learning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1" name="Google Shape;2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6700" y="1153200"/>
            <a:ext cx="2550600" cy="24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0"/>
          <p:cNvPicPr preferRelativeResize="0"/>
          <p:nvPr/>
        </p:nvPicPr>
        <p:blipFill rotWithShape="1">
          <a:blip r:embed="rId3">
            <a:alphaModFix/>
          </a:blip>
          <a:srcRect b="1934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OVERVIEW DEL PROCESO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8" name="Google Shape;348;p10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9" name="Google Shape;349;p10"/>
          <p:cNvSpPr txBox="1"/>
          <p:nvPr>
            <p:ph idx="1" type="subTitle"/>
          </p:nvPr>
        </p:nvSpPr>
        <p:spPr>
          <a:xfrm>
            <a:off x="5190175" y="3194892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Cómo entrenar un modelo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10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"/>
          <p:cNvSpPr txBox="1"/>
          <p:nvPr>
            <p:ph type="title"/>
          </p:nvPr>
        </p:nvSpPr>
        <p:spPr>
          <a:xfrm>
            <a:off x="691947" y="623075"/>
            <a:ext cx="7277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TRANSFORMACIÓN DE LOS DATOS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547" y="1626100"/>
            <a:ext cx="919775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496" y="3497834"/>
            <a:ext cx="821900" cy="8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1"/>
          <p:cNvSpPr/>
          <p:nvPr/>
        </p:nvSpPr>
        <p:spPr>
          <a:xfrm>
            <a:off x="2286000" y="1843200"/>
            <a:ext cx="581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Los modelos de ML sólo son capaces de aprender de representaciones numéricas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2286000" y="3225962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¿Cómo podremos entonces trabajar con texto, categorías o imágenes?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CATEGORÍAS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691959" y="1151666"/>
            <a:ext cx="64212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One hot encoding o variables Dummy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0" name="Google Shape;370;p12"/>
          <p:cNvPicPr preferRelativeResize="0"/>
          <p:nvPr/>
        </p:nvPicPr>
        <p:blipFill rotWithShape="1">
          <a:blip r:embed="rId3">
            <a:alphaModFix/>
          </a:blip>
          <a:srcRect b="0" l="18570" r="15790" t="13418"/>
          <a:stretch/>
        </p:blipFill>
        <p:spPr>
          <a:xfrm>
            <a:off x="1679944" y="2342320"/>
            <a:ext cx="5635256" cy="23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2"/>
          <p:cNvSpPr txBox="1"/>
          <p:nvPr/>
        </p:nvSpPr>
        <p:spPr>
          <a:xfrm>
            <a:off x="1149605" y="1807120"/>
            <a:ext cx="2461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humano</a:t>
            </a:r>
            <a:endParaRPr i="0" sz="1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12"/>
          <p:cNvSpPr txBox="1"/>
          <p:nvPr/>
        </p:nvSpPr>
        <p:spPr>
          <a:xfrm>
            <a:off x="4054380" y="1807120"/>
            <a:ext cx="305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algoritmo</a:t>
            </a:r>
            <a:endParaRPr i="0" sz="1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TEXTO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3"/>
          <p:cNvSpPr/>
          <p:nvPr/>
        </p:nvSpPr>
        <p:spPr>
          <a:xfrm>
            <a:off x="691959" y="1151666"/>
            <a:ext cx="64212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Bag of words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1" name="Google Shape;3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92" y="2186929"/>
            <a:ext cx="7384772" cy="1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3"/>
          <p:cNvSpPr txBox="1"/>
          <p:nvPr/>
        </p:nvSpPr>
        <p:spPr>
          <a:xfrm>
            <a:off x="0" y="1899125"/>
            <a:ext cx="3534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humano</a:t>
            </a:r>
            <a:endParaRPr i="0" sz="1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13"/>
          <p:cNvSpPr txBox="1"/>
          <p:nvPr/>
        </p:nvSpPr>
        <p:spPr>
          <a:xfrm>
            <a:off x="4808300" y="1839575"/>
            <a:ext cx="389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algoritmo</a:t>
            </a:r>
            <a:endParaRPr i="0" sz="1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IMÁGENES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691959" y="1151666"/>
            <a:ext cx="64212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Brillo en los canales R,G,B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711488" y="1545176"/>
            <a:ext cx="305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humano</a:t>
            </a:r>
            <a:endParaRPr i="0" sz="15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14"/>
          <p:cNvSpPr txBox="1"/>
          <p:nvPr/>
        </p:nvSpPr>
        <p:spPr>
          <a:xfrm>
            <a:off x="4870038" y="1545176"/>
            <a:ext cx="305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Legible para un algoritmo</a:t>
            </a:r>
            <a:endParaRPr i="0" sz="15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938" y="2080376"/>
            <a:ext cx="7522930" cy="29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5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1268235" y="1250910"/>
            <a:ext cx="6631756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Ya tengo mis datos representados como vectores numéricos o “features” y etiquetas o “labels”</a:t>
            </a:r>
            <a:endParaRPr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2" name="Google Shape;4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10" y="3064122"/>
            <a:ext cx="821900" cy="8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5"/>
          <p:cNvSpPr txBox="1"/>
          <p:nvPr/>
        </p:nvSpPr>
        <p:spPr>
          <a:xfrm>
            <a:off x="1268235" y="3064110"/>
            <a:ext cx="6238351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¿Cómo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entrenar</a:t>
            </a:r>
            <a:r>
              <a:rPr i="0" lang="en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un modelo que capture las relaciones entre los mismos?</a:t>
            </a:r>
            <a:endParaRPr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4" name="Google Shape;4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010" y="1331072"/>
            <a:ext cx="821900" cy="82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"/>
          <p:cNvSpPr txBox="1"/>
          <p:nvPr>
            <p:ph type="title"/>
          </p:nvPr>
        </p:nvSpPr>
        <p:spPr>
          <a:xfrm>
            <a:off x="541344" y="638142"/>
            <a:ext cx="7899147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MODELOS SUPERVISADOS | ÁRBOLES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6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6"/>
          <p:cNvPicPr preferRelativeResize="0"/>
          <p:nvPr/>
        </p:nvPicPr>
        <p:blipFill rotWithShape="1">
          <a:blip r:embed="rId3">
            <a:alphaModFix/>
          </a:blip>
          <a:srcRect b="0" l="0" r="0" t="9264"/>
          <a:stretch/>
        </p:blipFill>
        <p:spPr>
          <a:xfrm>
            <a:off x="795650" y="1767151"/>
            <a:ext cx="2961025" cy="25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6"/>
          <p:cNvSpPr txBox="1"/>
          <p:nvPr/>
        </p:nvSpPr>
        <p:spPr>
          <a:xfrm>
            <a:off x="4704993" y="2695051"/>
            <a:ext cx="40827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-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Random Forest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-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XGBoost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-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LightGBM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-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Tree Gradient Boosting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16"/>
          <p:cNvSpPr txBox="1"/>
          <p:nvPr/>
        </p:nvSpPr>
        <p:spPr>
          <a:xfrm>
            <a:off x="4490918" y="1563526"/>
            <a:ext cx="4021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Los modelos de Machine Learning más performantes, se basan en “ensamblar” muchos árboles simples. Sirven tanto para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clasificación</a:t>
            </a: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como para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regresión</a:t>
            </a: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type="title"/>
          </p:nvPr>
        </p:nvSpPr>
        <p:spPr>
          <a:xfrm>
            <a:off x="691960" y="623066"/>
            <a:ext cx="7771556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MODELOS NO SUPERVISADOS | K-MEANS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75" y="1487175"/>
            <a:ext cx="47720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7"/>
          <p:cNvSpPr/>
          <p:nvPr/>
        </p:nvSpPr>
        <p:spPr>
          <a:xfrm>
            <a:off x="5389536" y="1487175"/>
            <a:ext cx="325668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Asignar centroides al azar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Calcular qué punto pertenece a cada cluster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“Promediar” todos los puntos en cada dimensión para recalcular el centroide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Repetir hasta que los puntos dejen de cambiar de cluster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8"/>
          <p:cNvSpPr txBox="1"/>
          <p:nvPr/>
        </p:nvSpPr>
        <p:spPr>
          <a:xfrm>
            <a:off x="691960" y="623066"/>
            <a:ext cx="7771556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</a:pPr>
            <a:r>
              <a:rPr b="0" i="0" lang="en" sz="2600" u="none" cap="none" strike="noStrike">
                <a:solidFill>
                  <a:srgbClr val="CEA6FF"/>
                </a:solidFill>
                <a:latin typeface="Montserrat"/>
                <a:ea typeface="Montserrat"/>
                <a:cs typeface="Montserrat"/>
                <a:sym typeface="Montserrat"/>
              </a:rPr>
              <a:t>MODELOS NO SUPERVISADOS | PCA</a:t>
            </a:r>
            <a:endParaRPr/>
          </a:p>
        </p:txBody>
      </p:sp>
      <p:pic>
        <p:nvPicPr>
          <p:cNvPr id="431" name="Google Shape;4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60" y="1518359"/>
            <a:ext cx="7568324" cy="3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MODELOS DE ML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411" y="3531955"/>
            <a:ext cx="821900" cy="8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806" y="1875932"/>
            <a:ext cx="926906" cy="8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9"/>
          <p:cNvSpPr/>
          <p:nvPr/>
        </p:nvSpPr>
        <p:spPr>
          <a:xfrm>
            <a:off x="2490930" y="1807109"/>
            <a:ext cx="4572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Ya tengo un modelo que me permite predecir, clusterizar o reducir dimensiones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19"/>
          <p:cNvSpPr txBox="1"/>
          <p:nvPr/>
        </p:nvSpPr>
        <p:spPr>
          <a:xfrm>
            <a:off x="2524780" y="3531955"/>
            <a:ext cx="5452272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¿Cuán bueno es mi modelo? ¿Cómo funcionará sobre datos nuevos?</a:t>
            </a:r>
            <a:endParaRPr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/>
          <p:nvPr>
            <p:ph idx="1" type="subTitle"/>
          </p:nvPr>
        </p:nvSpPr>
        <p:spPr>
          <a:xfrm>
            <a:off x="4936350" y="17591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Definiciones: ML, DL, aprendizaje, atributos, observaciones, target o label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2"/>
          <p:cNvSpPr txBox="1"/>
          <p:nvPr>
            <p:ph idx="5" type="title"/>
          </p:nvPr>
        </p:nvSpPr>
        <p:spPr>
          <a:xfrm>
            <a:off x="4936350" y="1359750"/>
            <a:ext cx="3390904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¿Qué es Machine Learning?</a:t>
            </a:r>
            <a:endParaRPr/>
          </a:p>
        </p:txBody>
      </p:sp>
      <p:sp>
        <p:nvSpPr>
          <p:cNvPr id="238" name="Google Shape;238;p2"/>
          <p:cNvSpPr txBox="1"/>
          <p:nvPr>
            <p:ph type="title"/>
          </p:nvPr>
        </p:nvSpPr>
        <p:spPr>
          <a:xfrm>
            <a:off x="4936350" y="219897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El proceso de ML</a:t>
            </a:r>
            <a:endParaRPr/>
          </a:p>
        </p:txBody>
      </p:sp>
      <p:sp>
        <p:nvSpPr>
          <p:cNvPr id="239" name="Google Shape;239;p2"/>
          <p:cNvSpPr txBox="1"/>
          <p:nvPr>
            <p:ph idx="13" type="subTitle"/>
          </p:nvPr>
        </p:nvSpPr>
        <p:spPr>
          <a:xfrm>
            <a:off x="4936348" y="25983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Feature engineering, modelos supervisados y no supervisados, train/test split, cross validation, evaluación de modelos</a:t>
            </a:r>
            <a:endParaRPr/>
          </a:p>
        </p:txBody>
      </p:sp>
      <p:sp>
        <p:nvSpPr>
          <p:cNvPr id="240" name="Google Shape;240;p2"/>
          <p:cNvSpPr txBox="1"/>
          <p:nvPr>
            <p:ph idx="2" type="title"/>
          </p:nvPr>
        </p:nvSpPr>
        <p:spPr>
          <a:xfrm>
            <a:off x="4327946" y="135975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1" name="Google Shape;241;p2"/>
          <p:cNvSpPr txBox="1"/>
          <p:nvPr>
            <p:ph idx="3" type="title"/>
          </p:nvPr>
        </p:nvSpPr>
        <p:spPr>
          <a:xfrm>
            <a:off x="4327946" y="222767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2" name="Google Shape;242;p2"/>
          <p:cNvSpPr txBox="1"/>
          <p:nvPr>
            <p:ph idx="6" type="title"/>
          </p:nvPr>
        </p:nvSpPr>
        <p:spPr>
          <a:xfrm>
            <a:off x="4936350" y="30761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Casos de Aplicación</a:t>
            </a:r>
            <a:endParaRPr/>
          </a:p>
        </p:txBody>
      </p:sp>
      <p:sp>
        <p:nvSpPr>
          <p:cNvPr id="243" name="Google Shape;243;p2"/>
          <p:cNvSpPr txBox="1"/>
          <p:nvPr>
            <p:ph idx="9" type="subTitle"/>
          </p:nvPr>
        </p:nvSpPr>
        <p:spPr>
          <a:xfrm>
            <a:off x="4985550" y="341256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Fraude, churn, upselling, cross-selling, segmentación, clustering geográfico.</a:t>
            </a:r>
            <a:endParaRPr/>
          </a:p>
        </p:txBody>
      </p:sp>
      <p:sp>
        <p:nvSpPr>
          <p:cNvPr id="244" name="Google Shape;244;p2"/>
          <p:cNvSpPr txBox="1"/>
          <p:nvPr>
            <p:ph idx="4" type="title"/>
          </p:nvPr>
        </p:nvSpPr>
        <p:spPr>
          <a:xfrm>
            <a:off x="4936349" y="3944025"/>
            <a:ext cx="3390903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Etapas de un proyecto de ML</a:t>
            </a:r>
            <a:endParaRPr/>
          </a:p>
        </p:txBody>
      </p:sp>
      <p:sp>
        <p:nvSpPr>
          <p:cNvPr id="245" name="Google Shape;245;p2"/>
          <p:cNvSpPr txBox="1"/>
          <p:nvPr>
            <p:ph idx="14" type="subTitle"/>
          </p:nvPr>
        </p:nvSpPr>
        <p:spPr>
          <a:xfrm>
            <a:off x="4936348" y="437607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Framing del problema de negocio, integración de datos, modelado, puesta en producción y monitoreo.</a:t>
            </a:r>
            <a:endParaRPr/>
          </a:p>
        </p:txBody>
      </p:sp>
      <p:sp>
        <p:nvSpPr>
          <p:cNvPr id="246" name="Google Shape;246;p2"/>
          <p:cNvSpPr txBox="1"/>
          <p:nvPr>
            <p:ph idx="7" type="title"/>
          </p:nvPr>
        </p:nvSpPr>
        <p:spPr>
          <a:xfrm>
            <a:off x="4327946" y="307610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7" name="Google Shape;247;p2"/>
          <p:cNvSpPr txBox="1"/>
          <p:nvPr>
            <p:ph idx="8" type="title"/>
          </p:nvPr>
        </p:nvSpPr>
        <p:spPr>
          <a:xfrm>
            <a:off x="4327946" y="3944023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8" name="Google Shape;248;p2"/>
          <p:cNvSpPr txBox="1"/>
          <p:nvPr>
            <p:ph idx="15" type="title"/>
          </p:nvPr>
        </p:nvSpPr>
        <p:spPr>
          <a:xfrm>
            <a:off x="4327950" y="530725"/>
            <a:ext cx="3769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CEA6FF"/>
                </a:solidFill>
              </a:rPr>
              <a:t>EN ESTA CLASE</a:t>
            </a:r>
            <a:endParaRPr>
              <a:solidFill>
                <a:srgbClr val="CEA6FF"/>
              </a:solidFill>
            </a:endParaRPr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752" y="530725"/>
            <a:ext cx="1915473" cy="17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/>
          <p:nvPr>
            <p:ph type="title"/>
          </p:nvPr>
        </p:nvSpPr>
        <p:spPr>
          <a:xfrm>
            <a:off x="691948" y="623075"/>
            <a:ext cx="6933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HOLD OUT SETS PARA EVALUACIÓN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0"/>
          <p:cNvPicPr preferRelativeResize="0"/>
          <p:nvPr/>
        </p:nvPicPr>
        <p:blipFill rotWithShape="1">
          <a:blip r:embed="rId3">
            <a:alphaModFix/>
          </a:blip>
          <a:srcRect b="0" l="0" r="58506" t="0"/>
          <a:stretch/>
        </p:blipFill>
        <p:spPr>
          <a:xfrm>
            <a:off x="795650" y="1425450"/>
            <a:ext cx="1957524" cy="2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975" y="1546151"/>
            <a:ext cx="4507275" cy="2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 txBox="1"/>
          <p:nvPr/>
        </p:nvSpPr>
        <p:spPr>
          <a:xfrm>
            <a:off x="423925" y="1070038"/>
            <a:ext cx="2752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Train/Test Split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4547363" y="1070038"/>
            <a:ext cx="2752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Cross Validation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/>
          <p:nvPr>
            <p:ph type="title"/>
          </p:nvPr>
        </p:nvSpPr>
        <p:spPr>
          <a:xfrm>
            <a:off x="550798" y="572425"/>
            <a:ext cx="6922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EVALUACIÓN EN SERIES DE TIEMPO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59" name="Google Shape;459;p21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1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48" y="1070113"/>
            <a:ext cx="3759700" cy="38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1"/>
          <p:cNvSpPr txBox="1"/>
          <p:nvPr/>
        </p:nvSpPr>
        <p:spPr>
          <a:xfrm>
            <a:off x="4462350" y="1101025"/>
            <a:ext cx="40566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¡Cuidado! Es imposible usar el futuro para predecir el presente.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Cuando los modelos incorporan información que naturalmente no debería estar disponible este problema se llama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“information leak”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Aquí un caso famoso de information leak que tomó conocimiento público: </a:t>
            </a:r>
            <a:r>
              <a:rPr lang="en" u="sng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https://liaa.dc.uba.ar/es/sobre-la-prediccion-automatica-de-embarazos-adolescentes/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MÉTRICAS PARA CLASIFICACIÓN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2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49" y="3395875"/>
            <a:ext cx="2462050" cy="130119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2"/>
          <p:cNvSpPr txBox="1"/>
          <p:nvPr/>
        </p:nvSpPr>
        <p:spPr>
          <a:xfrm>
            <a:off x="808650" y="1343325"/>
            <a:ext cx="246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Matriz de confusión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2" name="Google Shape;4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775" y="1675141"/>
            <a:ext cx="3967750" cy="259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75" y="1744300"/>
            <a:ext cx="2544426" cy="13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14d264139_0_20"/>
          <p:cNvSpPr txBox="1"/>
          <p:nvPr>
            <p:ph type="title"/>
          </p:nvPr>
        </p:nvSpPr>
        <p:spPr>
          <a:xfrm>
            <a:off x="691946" y="6230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MÉTRICAS PARA REGRESIÓN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ge14d264139_0_20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ge14d264139_0_20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1" name="Google Shape;481;ge14d26413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275" y="1468475"/>
            <a:ext cx="46101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e14d264139_0_20"/>
          <p:cNvSpPr txBox="1"/>
          <p:nvPr/>
        </p:nvSpPr>
        <p:spPr>
          <a:xfrm>
            <a:off x="637000" y="1767150"/>
            <a:ext cx="21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Mean Absolut Error (Error  absoluto medio)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" name="Google Shape;483;ge14d264139_0_20"/>
          <p:cNvSpPr txBox="1"/>
          <p:nvPr/>
        </p:nvSpPr>
        <p:spPr>
          <a:xfrm>
            <a:off x="637000" y="2618175"/>
            <a:ext cx="21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Mean Squared Error (Error  cuadrático medio)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" name="Google Shape;484;ge14d264139_0_20"/>
          <p:cNvSpPr txBox="1"/>
          <p:nvPr/>
        </p:nvSpPr>
        <p:spPr>
          <a:xfrm>
            <a:off x="691950" y="3643875"/>
            <a:ext cx="23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R cuadrado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14d264139_0_103"/>
          <p:cNvSpPr txBox="1"/>
          <p:nvPr>
            <p:ph type="title"/>
          </p:nvPr>
        </p:nvSpPr>
        <p:spPr>
          <a:xfrm>
            <a:off x="691946" y="6230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PIPELINES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Google Shape;490;ge14d264139_0_103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1" name="Google Shape;491;ge14d264139_0_103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2" name="Google Shape;492;ge14d26413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75" y="1285926"/>
            <a:ext cx="4065200" cy="29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e14d264139_0_132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e14d264139_0_132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CASOS DE APLICACIÓN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9" name="Google Shape;499;ge14d264139_0_132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0" name="Google Shape;500;ge14d264139_0_132"/>
          <p:cNvSpPr txBox="1"/>
          <p:nvPr>
            <p:ph idx="1" type="subTitle"/>
          </p:nvPr>
        </p:nvSpPr>
        <p:spPr>
          <a:xfrm>
            <a:off x="5190175" y="3194892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¿Qué se hace hoy con ML?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1" name="Google Shape;501;ge14d264139_0_132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14d264139_0_124"/>
          <p:cNvSpPr txBox="1"/>
          <p:nvPr>
            <p:ph type="title"/>
          </p:nvPr>
        </p:nvSpPr>
        <p:spPr>
          <a:xfrm>
            <a:off x="691946" y="6230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PROPENSIÓN A LA CONVERSIÓN ONLINE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ge14d264139_0_124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ge14d264139_0_124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9" name="Google Shape;509;ge14d264139_0_124"/>
          <p:cNvPicPr preferRelativeResize="0"/>
          <p:nvPr/>
        </p:nvPicPr>
        <p:blipFill rotWithShape="1">
          <a:blip r:embed="rId3">
            <a:alphaModFix/>
          </a:blip>
          <a:srcRect b="0" l="6377" r="6377" t="0"/>
          <a:stretch/>
        </p:blipFill>
        <p:spPr>
          <a:xfrm>
            <a:off x="264725" y="1391425"/>
            <a:ext cx="4680225" cy="29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e14d264139_0_124"/>
          <p:cNvSpPr/>
          <p:nvPr/>
        </p:nvSpPr>
        <p:spPr>
          <a:xfrm>
            <a:off x="4944950" y="941075"/>
            <a:ext cx="35697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-"/>
            </a:pPr>
            <a:r>
              <a:rPr b="1" i="0" lang="en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Objetivo</a:t>
            </a:r>
            <a:r>
              <a:rPr i="0" lang="en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predecir qué tan probable es que un visitante a una app realice una conversión. Ésta puede ser una compra online, un clic, completar un formulario, etc.</a:t>
            </a:r>
            <a:endParaRPr i="0" sz="1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-"/>
            </a:pPr>
            <a:r>
              <a:rPr i="0" lang="en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Esto se usa para decidir cuánto pagar en una subasta, asignar un precio o producto dinámicamente, etc.</a:t>
            </a:r>
            <a:endParaRPr i="0" sz="1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"/>
          <p:cNvSpPr txBox="1"/>
          <p:nvPr/>
        </p:nvSpPr>
        <p:spPr>
          <a:xfrm>
            <a:off x="4674750" y="1235375"/>
            <a:ext cx="392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Objetivo:</a:t>
            </a:r>
            <a:r>
              <a:rPr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predecir la probabilidad de que un cliente compre un producto más caro (upselling) o complementario (cross-selling). </a:t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Char char="-"/>
            </a:pPr>
            <a:r>
              <a:rPr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Esto se puede integrar a un CRM o una herramienta de marketing para realizar campañas automáticamente.</a:t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23"/>
          <p:cNvPicPr preferRelativeResize="0"/>
          <p:nvPr/>
        </p:nvPicPr>
        <p:blipFill rotWithShape="1">
          <a:blip r:embed="rId3">
            <a:alphaModFix/>
          </a:blip>
          <a:srcRect b="32375" l="24845" r="41666" t="34822"/>
          <a:stretch/>
        </p:blipFill>
        <p:spPr>
          <a:xfrm>
            <a:off x="341450" y="1625574"/>
            <a:ext cx="4465800" cy="25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3"/>
          <p:cNvPicPr preferRelativeResize="0"/>
          <p:nvPr/>
        </p:nvPicPr>
        <p:blipFill rotWithShape="1">
          <a:blip r:embed="rId3">
            <a:alphaModFix/>
          </a:blip>
          <a:srcRect b="32375" l="24845" r="41666" t="34822"/>
          <a:stretch/>
        </p:blipFill>
        <p:spPr>
          <a:xfrm>
            <a:off x="452750" y="1469749"/>
            <a:ext cx="4465800" cy="25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3"/>
          <p:cNvSpPr txBox="1"/>
          <p:nvPr>
            <p:ph type="title"/>
          </p:nvPr>
        </p:nvSpPr>
        <p:spPr>
          <a:xfrm>
            <a:off x="452746" y="397050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UPSELLING Y CROSS SELLING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6244fd72b682de_14"/>
          <p:cNvSpPr txBox="1"/>
          <p:nvPr>
            <p:ph type="title"/>
          </p:nvPr>
        </p:nvSpPr>
        <p:spPr>
          <a:xfrm>
            <a:off x="691946" y="6230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PREDICCIÓN DE CHURN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4" name="Google Shape;524;g336244fd72b682de_14"/>
          <p:cNvPicPr preferRelativeResize="0"/>
          <p:nvPr/>
        </p:nvPicPr>
        <p:blipFill rotWithShape="1">
          <a:blip r:embed="rId3">
            <a:alphaModFix/>
          </a:blip>
          <a:srcRect b="17829" l="4440" r="71464" t="32574"/>
          <a:stretch/>
        </p:blipFill>
        <p:spPr>
          <a:xfrm>
            <a:off x="967050" y="1138250"/>
            <a:ext cx="3072852" cy="35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36244fd72b682de_14"/>
          <p:cNvSpPr txBox="1"/>
          <p:nvPr/>
        </p:nvSpPr>
        <p:spPr>
          <a:xfrm>
            <a:off x="5011050" y="1256700"/>
            <a:ext cx="350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Objetivo:</a:t>
            </a:r>
            <a:r>
              <a:rPr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predecir la probabilidad de que un cliente se dé de baja en determinado período.</a:t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Char char="-"/>
            </a:pPr>
            <a:r>
              <a:rPr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Sabiendo quiénes son los más propensos podemos generar un incentivo para impedirlo.</a:t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4"/>
          <p:cNvSpPr txBox="1"/>
          <p:nvPr/>
        </p:nvSpPr>
        <p:spPr>
          <a:xfrm>
            <a:off x="4730900" y="1304775"/>
            <a:ext cx="29370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1" i="0" lang="en" sz="13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Objetivo:</a:t>
            </a:r>
            <a:r>
              <a:rPr i="0" lang="en" sz="13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optimizar qué productos ofrecer en una plataforma de ventas online</a:t>
            </a:r>
            <a:endParaRPr i="0" sz="13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1" name="Google Shape;5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0475" y="1537038"/>
            <a:ext cx="2597725" cy="8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4"/>
          <p:cNvPicPr preferRelativeResize="0"/>
          <p:nvPr/>
        </p:nvPicPr>
        <p:blipFill rotWithShape="1">
          <a:blip r:embed="rId4">
            <a:alphaModFix/>
          </a:blip>
          <a:srcRect b="31961" l="32336" r="46756" t="31541"/>
          <a:stretch/>
        </p:blipFill>
        <p:spPr>
          <a:xfrm>
            <a:off x="784065" y="1540300"/>
            <a:ext cx="1307860" cy="12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976376"/>
            <a:ext cx="2184993" cy="182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4"/>
          <p:cNvPicPr preferRelativeResize="0"/>
          <p:nvPr/>
        </p:nvPicPr>
        <p:blipFill rotWithShape="1">
          <a:blip r:embed="rId6">
            <a:alphaModFix/>
          </a:blip>
          <a:srcRect b="22088" l="17380" r="53084" t="31654"/>
          <a:stretch/>
        </p:blipFill>
        <p:spPr>
          <a:xfrm>
            <a:off x="2489794" y="2823975"/>
            <a:ext cx="2241108" cy="19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1001" y="2463850"/>
            <a:ext cx="3432899" cy="10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71000" y="3382575"/>
            <a:ext cx="2776525" cy="15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4"/>
          <p:cNvSpPr txBox="1"/>
          <p:nvPr>
            <p:ph idx="4294967295" type="title"/>
          </p:nvPr>
        </p:nvSpPr>
        <p:spPr>
          <a:xfrm>
            <a:off x="691946" y="6230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SISTEMAS DE RECOMENDACIÓN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>
            <p:ph idx="1" type="body"/>
          </p:nvPr>
        </p:nvSpPr>
        <p:spPr>
          <a:xfrm>
            <a:off x="2738450" y="642950"/>
            <a:ext cx="64083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Decimos que un programa “aprende” si para cierta tarea, su performance mejora cuando crece la experiencia.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T. Mitchell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e33644fe95_0_0"/>
          <p:cNvPicPr preferRelativeResize="0"/>
          <p:nvPr/>
        </p:nvPicPr>
        <p:blipFill rotWithShape="1">
          <a:blip r:embed="rId3">
            <a:alphaModFix/>
          </a:blip>
          <a:srcRect b="1935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e33644fe95_0_0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EL PROCESO COMPLETO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44" name="Google Shape;544;ge33644fe95_0_0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5" name="Google Shape;545;ge33644fe95_0_0"/>
          <p:cNvSpPr txBox="1"/>
          <p:nvPr>
            <p:ph idx="1" type="subTitle"/>
          </p:nvPr>
        </p:nvSpPr>
        <p:spPr>
          <a:xfrm>
            <a:off x="5190175" y="3194892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¿Qué hay que tener en cuenta para desplegar un modelo?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ge33644fe95_0_0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336244fd72b682de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00" y="821478"/>
            <a:ext cx="7668696" cy="412427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36244fd72b682de_42"/>
          <p:cNvSpPr txBox="1"/>
          <p:nvPr>
            <p:ph type="title"/>
          </p:nvPr>
        </p:nvSpPr>
        <p:spPr>
          <a:xfrm>
            <a:off x="573646" y="292875"/>
            <a:ext cx="7822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  <a:latin typeface="Roboto Mono"/>
                <a:ea typeface="Roboto Mono"/>
                <a:cs typeface="Roboto Mono"/>
                <a:sym typeface="Roboto Mono"/>
              </a:rPr>
              <a:t>EL PROCESO REAL DE LOS DATOS EN ML</a:t>
            </a:r>
            <a:endParaRPr>
              <a:solidFill>
                <a:srgbClr val="CEA6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"/>
          <p:cNvPicPr preferRelativeResize="0"/>
          <p:nvPr/>
        </p:nvPicPr>
        <p:blipFill rotWithShape="1">
          <a:blip r:embed="rId3">
            <a:alphaModFix/>
          </a:blip>
          <a:srcRect b="1934" l="10868" r="6040" t="4096"/>
          <a:stretch/>
        </p:blipFill>
        <p:spPr>
          <a:xfrm>
            <a:off x="161500" y="149075"/>
            <a:ext cx="4273825" cy="4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"/>
          <p:cNvSpPr txBox="1"/>
          <p:nvPr>
            <p:ph type="title"/>
          </p:nvPr>
        </p:nvSpPr>
        <p:spPr>
          <a:xfrm>
            <a:off x="5013475" y="25657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¿QUÉ ES ML?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2" name="Google Shape;262;p4"/>
          <p:cNvSpPr txBox="1"/>
          <p:nvPr>
            <p:ph idx="2" type="title"/>
          </p:nvPr>
        </p:nvSpPr>
        <p:spPr>
          <a:xfrm>
            <a:off x="5379775" y="15012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3" name="Google Shape;263;p4"/>
          <p:cNvSpPr txBox="1"/>
          <p:nvPr>
            <p:ph idx="1" type="subTitle"/>
          </p:nvPr>
        </p:nvSpPr>
        <p:spPr>
          <a:xfrm>
            <a:off x="5190175" y="30627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Algunas definiciones básicas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0" y="0"/>
            <a:ext cx="4572000" cy="5143500"/>
          </a:xfrm>
          <a:prstGeom prst="frame">
            <a:avLst>
              <a:gd fmla="val 342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INTELIGENCIA ARTIFICIAL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70" name="Google Shape;270;p5"/>
          <p:cNvSpPr txBox="1"/>
          <p:nvPr>
            <p:ph idx="1" type="body"/>
          </p:nvPr>
        </p:nvSpPr>
        <p:spPr>
          <a:xfrm>
            <a:off x="4999776" y="1207874"/>
            <a:ext cx="3547472" cy="3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 “Inteligencia Artificial Simbólica” dominó el paradigma de IA desde 1950 hasta la parte de los ‘80. Su pico de popularidad: boom de los “sistemas expertos”.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04" y="1229971"/>
            <a:ext cx="4590720" cy="307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MACHINE LEARNING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3">
            <a:alphaModFix/>
          </a:blip>
          <a:srcRect b="51264" l="0" r="0" t="0"/>
          <a:stretch/>
        </p:blipFill>
        <p:spPr>
          <a:xfrm>
            <a:off x="392263" y="1533825"/>
            <a:ext cx="4678775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"/>
          <p:cNvPicPr preferRelativeResize="0"/>
          <p:nvPr/>
        </p:nvPicPr>
        <p:blipFill rotWithShape="1">
          <a:blip r:embed="rId3">
            <a:alphaModFix/>
          </a:blip>
          <a:srcRect b="0" l="0" r="0" t="46878"/>
          <a:stretch/>
        </p:blipFill>
        <p:spPr>
          <a:xfrm>
            <a:off x="471863" y="2889975"/>
            <a:ext cx="4678775" cy="11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"/>
          <p:cNvSpPr txBox="1"/>
          <p:nvPr/>
        </p:nvSpPr>
        <p:spPr>
          <a:xfrm>
            <a:off x="5150650" y="2401750"/>
            <a:ext cx="32736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Machine Learning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los humanos ingresan datos como input además de las respuestas esperadas, y las reglas surgen como output. Estas reglas pueden luego ser aplicadas a nuevos datos para producir respuestas originales.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6"/>
          <p:cNvSpPr txBox="1"/>
          <p:nvPr/>
        </p:nvSpPr>
        <p:spPr>
          <a:xfrm>
            <a:off x="5150650" y="1432650"/>
            <a:ext cx="2815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Programación clásica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ingresan reglas explícitamente para procesar el input.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DATOS, ALGORITMO Y MODELO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3">
            <a:alphaModFix/>
          </a:blip>
          <a:srcRect b="0" l="0" r="0" t="15640"/>
          <a:stretch/>
        </p:blipFill>
        <p:spPr>
          <a:xfrm>
            <a:off x="1562500" y="2571749"/>
            <a:ext cx="5227850" cy="16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 txBox="1"/>
          <p:nvPr/>
        </p:nvSpPr>
        <p:spPr>
          <a:xfrm>
            <a:off x="1530850" y="1941825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Datos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3820275" y="1991475"/>
            <a:ext cx="15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Algoritmo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5660250" y="1991475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CONCEPTOS BÁSICOS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3" name="Google Shape;303;p8"/>
          <p:cNvGraphicFramePr/>
          <p:nvPr/>
        </p:nvGraphicFramePr>
        <p:xfrm>
          <a:off x="2039925" y="273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{248E48B0-A9AD-4DD2-8228-ABD767741390}</a:tableStyleId>
              </a:tblPr>
              <a:tblGrid>
                <a:gridCol w="1001625"/>
                <a:gridCol w="1001625"/>
                <a:gridCol w="1001625"/>
                <a:gridCol w="1181275"/>
                <a:gridCol w="821975"/>
                <a:gridCol w="100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upsell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user_id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page_views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tiempo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compras previas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144332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634631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123126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04" name="Google Shape;304;p8"/>
          <p:cNvCxnSpPr/>
          <p:nvPr/>
        </p:nvCxnSpPr>
        <p:spPr>
          <a:xfrm>
            <a:off x="917125" y="3564500"/>
            <a:ext cx="10212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8"/>
          <p:cNvSpPr txBox="1"/>
          <p:nvPr/>
        </p:nvSpPr>
        <p:spPr>
          <a:xfrm rot="-778337">
            <a:off x="211674" y="3232401"/>
            <a:ext cx="1442002" cy="29859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Observación</a:t>
            </a:r>
            <a:endParaRPr i="0" sz="1400" u="none" cap="none" strike="noStrike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6" name="Google Shape;306;p8"/>
          <p:cNvCxnSpPr/>
          <p:nvPr/>
        </p:nvCxnSpPr>
        <p:spPr>
          <a:xfrm>
            <a:off x="1323700" y="2997225"/>
            <a:ext cx="558900" cy="11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p8"/>
          <p:cNvSpPr txBox="1"/>
          <p:nvPr/>
        </p:nvSpPr>
        <p:spPr>
          <a:xfrm rot="-778789">
            <a:off x="933658" y="2604184"/>
            <a:ext cx="1306276" cy="29859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endParaRPr i="0" sz="1400" u="none" cap="none" strike="noStrike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8"/>
          <p:cNvSpPr txBox="1"/>
          <p:nvPr/>
        </p:nvSpPr>
        <p:spPr>
          <a:xfrm rot="-701">
            <a:off x="5062655" y="2127257"/>
            <a:ext cx="1472100" cy="298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Atributos</a:t>
            </a:r>
            <a:endParaRPr i="0" sz="1400" u="none" cap="none" strike="noStrike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9" name="Google Shape;309;p8"/>
          <p:cNvCxnSpPr/>
          <p:nvPr/>
        </p:nvCxnSpPr>
        <p:spPr>
          <a:xfrm>
            <a:off x="3559550" y="2448825"/>
            <a:ext cx="9300" cy="26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0" name="Google Shape;310;p8"/>
          <p:cNvCxnSpPr/>
          <p:nvPr/>
        </p:nvCxnSpPr>
        <p:spPr>
          <a:xfrm>
            <a:off x="4567350" y="2448825"/>
            <a:ext cx="9300" cy="26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1" name="Google Shape;311;p8"/>
          <p:cNvCxnSpPr/>
          <p:nvPr/>
        </p:nvCxnSpPr>
        <p:spPr>
          <a:xfrm>
            <a:off x="5568725" y="2448825"/>
            <a:ext cx="9300" cy="26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p8"/>
          <p:cNvCxnSpPr/>
          <p:nvPr/>
        </p:nvCxnSpPr>
        <p:spPr>
          <a:xfrm>
            <a:off x="6688000" y="2448825"/>
            <a:ext cx="9300" cy="26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3" name="Google Shape;313;p8"/>
          <p:cNvCxnSpPr/>
          <p:nvPr/>
        </p:nvCxnSpPr>
        <p:spPr>
          <a:xfrm>
            <a:off x="7577900" y="2448825"/>
            <a:ext cx="9300" cy="264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4" name="Google Shape;314;p8"/>
          <p:cNvSpPr/>
          <p:nvPr/>
        </p:nvSpPr>
        <p:spPr>
          <a:xfrm>
            <a:off x="551560" y="1124596"/>
            <a:ext cx="7675536" cy="628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262626"/>
                </a:solidFill>
                <a:latin typeface="Roboto Mono"/>
                <a:ea typeface="Roboto Mono"/>
                <a:cs typeface="Roboto Mono"/>
                <a:sym typeface="Roboto Mono"/>
              </a:rPr>
              <a:t>La información de organiza en observaciones con atributos. En algunos casos, estas observaciones tienen una variable target que queremos predecir. 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/>
          <p:nvPr>
            <p:ph type="title"/>
          </p:nvPr>
        </p:nvSpPr>
        <p:spPr>
          <a:xfrm>
            <a:off x="691960" y="623066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>
                <a:solidFill>
                  <a:srgbClr val="CEA6FF"/>
                </a:solidFill>
              </a:rPr>
              <a:t>TIPOS DE ALGORITMOS</a:t>
            </a:r>
            <a:endParaRPr>
              <a:solidFill>
                <a:srgbClr val="CEA6FF"/>
              </a:solidFill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8670800" y="0"/>
            <a:ext cx="508200" cy="5143500"/>
          </a:xfrm>
          <a:prstGeom prst="frame">
            <a:avLst>
              <a:gd fmla="val 62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8670800" y="11750"/>
            <a:ext cx="508200" cy="5143500"/>
          </a:xfrm>
          <a:prstGeom prst="rect">
            <a:avLst/>
          </a:prstGeom>
          <a:solidFill>
            <a:srgbClr val="F594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/>
          <p:nvPr/>
        </p:nvSpPr>
        <p:spPr>
          <a:xfrm>
            <a:off x="1320650" y="241102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"/>
          <p:cNvSpPr/>
          <p:nvPr/>
        </p:nvSpPr>
        <p:spPr>
          <a:xfrm>
            <a:off x="3562600" y="166402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3562600" y="3264200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5862400" y="107637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5862400" y="207512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5862400" y="294272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 txBox="1"/>
          <p:nvPr/>
        </p:nvSpPr>
        <p:spPr>
          <a:xfrm>
            <a:off x="1661025" y="2609575"/>
            <a:ext cx="954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Modelos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6221650" y="2238750"/>
            <a:ext cx="111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Regresión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9"/>
          <p:cNvSpPr txBox="1"/>
          <p:nvPr/>
        </p:nvSpPr>
        <p:spPr>
          <a:xfrm>
            <a:off x="6221650" y="3116725"/>
            <a:ext cx="1159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Clustering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9"/>
          <p:cNvSpPr txBox="1"/>
          <p:nvPr/>
        </p:nvSpPr>
        <p:spPr>
          <a:xfrm>
            <a:off x="3618225" y="3438200"/>
            <a:ext cx="1560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 supervisados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9"/>
          <p:cNvSpPr txBox="1"/>
          <p:nvPr/>
        </p:nvSpPr>
        <p:spPr>
          <a:xfrm>
            <a:off x="3693850" y="1838025"/>
            <a:ext cx="1418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Supervisados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9"/>
          <p:cNvSpPr txBox="1"/>
          <p:nvPr/>
        </p:nvSpPr>
        <p:spPr>
          <a:xfrm>
            <a:off x="6104875" y="1310100"/>
            <a:ext cx="1229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Clasificación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5895263" y="3810325"/>
            <a:ext cx="1673400" cy="7470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"/>
          <p:cNvSpPr txBox="1"/>
          <p:nvPr/>
        </p:nvSpPr>
        <p:spPr>
          <a:xfrm>
            <a:off x="5946538" y="3903825"/>
            <a:ext cx="1876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Reducción de dimensiones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6" name="Google Shape;336;p9"/>
          <p:cNvCxnSpPr>
            <a:stCxn id="322" idx="3"/>
            <a:endCxn id="323" idx="1"/>
          </p:cNvCxnSpPr>
          <p:nvPr/>
        </p:nvCxnSpPr>
        <p:spPr>
          <a:xfrm flipH="1" rot="10800000">
            <a:off x="2994050" y="2037525"/>
            <a:ext cx="568500" cy="7470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37" name="Google Shape;337;p9"/>
          <p:cNvCxnSpPr>
            <a:stCxn id="322" idx="3"/>
            <a:endCxn id="331" idx="1"/>
          </p:cNvCxnSpPr>
          <p:nvPr/>
        </p:nvCxnSpPr>
        <p:spPr>
          <a:xfrm>
            <a:off x="2994050" y="2784525"/>
            <a:ext cx="624300" cy="8532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38" name="Google Shape;338;p9"/>
          <p:cNvCxnSpPr>
            <a:stCxn id="323" idx="3"/>
            <a:endCxn id="325" idx="1"/>
          </p:cNvCxnSpPr>
          <p:nvPr/>
        </p:nvCxnSpPr>
        <p:spPr>
          <a:xfrm flipH="1" rot="10800000">
            <a:off x="5236000" y="1449825"/>
            <a:ext cx="626400" cy="58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39" name="Google Shape;339;p9"/>
          <p:cNvCxnSpPr>
            <a:endCxn id="326" idx="1"/>
          </p:cNvCxnSpPr>
          <p:nvPr/>
        </p:nvCxnSpPr>
        <p:spPr>
          <a:xfrm>
            <a:off x="5236000" y="2037625"/>
            <a:ext cx="626400" cy="41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0" name="Google Shape;340;p9"/>
          <p:cNvCxnSpPr>
            <a:endCxn id="327" idx="1"/>
          </p:cNvCxnSpPr>
          <p:nvPr/>
        </p:nvCxnSpPr>
        <p:spPr>
          <a:xfrm flipH="1" rot="10800000">
            <a:off x="5236000" y="3316225"/>
            <a:ext cx="626400" cy="321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1" name="Google Shape;341;p9"/>
          <p:cNvCxnSpPr>
            <a:stCxn id="324" idx="3"/>
            <a:endCxn id="334" idx="1"/>
          </p:cNvCxnSpPr>
          <p:nvPr/>
        </p:nvCxnSpPr>
        <p:spPr>
          <a:xfrm>
            <a:off x="5236000" y="3637700"/>
            <a:ext cx="659400" cy="5460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